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30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Chapter 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13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3" t="53654" r="23019" b="21346"/>
          <a:stretch/>
        </p:blipFill>
        <p:spPr bwMode="auto">
          <a:xfrm>
            <a:off x="2275" y="152400"/>
            <a:ext cx="532110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2" t="23648" r="24197" b="47994"/>
          <a:stretch/>
        </p:blipFill>
        <p:spPr bwMode="auto">
          <a:xfrm>
            <a:off x="87478" y="2895600"/>
            <a:ext cx="881664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9420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3" t="23846" r="25937" b="44231"/>
          <a:stretch/>
        </p:blipFill>
        <p:spPr bwMode="auto">
          <a:xfrm>
            <a:off x="-1" y="37531"/>
            <a:ext cx="8839201" cy="324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0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76" t="33846" r="6260" b="36490"/>
          <a:stretch/>
        </p:blipFill>
        <p:spPr bwMode="auto">
          <a:xfrm>
            <a:off x="0" y="1"/>
            <a:ext cx="8947053" cy="2169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43" t="17397" r="21679" b="26539"/>
          <a:stretch/>
        </p:blipFill>
        <p:spPr bwMode="auto">
          <a:xfrm>
            <a:off x="4384815" y="2756848"/>
            <a:ext cx="4681183" cy="4101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9" t="57043" r="37728" b="32510"/>
          <a:stretch/>
        </p:blipFill>
        <p:spPr bwMode="auto">
          <a:xfrm>
            <a:off x="345078" y="2169995"/>
            <a:ext cx="4053385" cy="764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2826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1" t="17500" r="4098" b="72885"/>
          <a:stretch/>
        </p:blipFill>
        <p:spPr bwMode="auto">
          <a:xfrm>
            <a:off x="248530" y="84407"/>
            <a:ext cx="8890781" cy="703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3" t="13894" r="16539" b="73368"/>
          <a:stretch/>
        </p:blipFill>
        <p:spPr bwMode="auto">
          <a:xfrm>
            <a:off x="477672" y="811676"/>
            <a:ext cx="4088761" cy="116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2" t="22213" r="28916" b="23928"/>
          <a:stretch/>
        </p:blipFill>
        <p:spPr bwMode="auto">
          <a:xfrm>
            <a:off x="250805" y="1828800"/>
            <a:ext cx="687563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8" t="39879" r="19686" b="33629"/>
          <a:stretch/>
        </p:blipFill>
        <p:spPr bwMode="auto">
          <a:xfrm>
            <a:off x="6084486" y="750627"/>
            <a:ext cx="3029804" cy="1937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46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8" t="10768" r="28424" b="33462"/>
          <a:stretch/>
        </p:blipFill>
        <p:spPr bwMode="auto">
          <a:xfrm>
            <a:off x="762000" y="757084"/>
            <a:ext cx="7767888" cy="5415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3413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Mutual </a:t>
            </a:r>
            <a:r>
              <a:rPr lang="en-US" dirty="0" smtClean="0"/>
              <a:t>Inductance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two inductors (or coils) are in a close proximity to each </a:t>
            </a:r>
            <a:r>
              <a:rPr lang="en-US" dirty="0" smtClean="0"/>
              <a:t>other, the </a:t>
            </a:r>
            <a:r>
              <a:rPr lang="en-US" dirty="0"/>
              <a:t>magnetic flux caused by current in one coil links with the </a:t>
            </a:r>
            <a:r>
              <a:rPr lang="en-US" dirty="0" smtClean="0"/>
              <a:t>other coil</a:t>
            </a:r>
            <a:r>
              <a:rPr lang="en-US" dirty="0"/>
              <a:t>, thereby inducing voltage in the latter. This phenomenon is </a:t>
            </a:r>
            <a:r>
              <a:rPr lang="en-US" dirty="0" smtClean="0"/>
              <a:t>known as </a:t>
            </a:r>
            <a:r>
              <a:rPr lang="en-US" i="1" dirty="0"/>
              <a:t>mutual inductance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10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3" t="26923" r="47129" b="48269"/>
          <a:stretch/>
        </p:blipFill>
        <p:spPr bwMode="auto">
          <a:xfrm>
            <a:off x="160360" y="152400"/>
            <a:ext cx="4010249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038600" y="304800"/>
                <a:ext cx="4876800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Let us first consider a single inductor, a coil with </a:t>
                </a:r>
                <a:r>
                  <a:rPr lang="en-US" sz="2000" i="1" dirty="0"/>
                  <a:t>N </a:t>
                </a:r>
                <a:r>
                  <a:rPr lang="en-US" sz="2000" dirty="0"/>
                  <a:t>turns. </a:t>
                </a:r>
                <a:r>
                  <a:rPr lang="en-US" sz="2000" dirty="0" smtClean="0"/>
                  <a:t>When current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</a:t>
                </a:r>
                <a:r>
                  <a:rPr lang="en-US" sz="2000" dirty="0"/>
                  <a:t>flows through the coil, a magnetic </a:t>
                </a:r>
                <a:r>
                  <a:rPr lang="en-US" sz="2000" dirty="0" smtClean="0"/>
                  <a:t>flux,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is produced </a:t>
                </a:r>
                <a:r>
                  <a:rPr lang="en-US" sz="2000" dirty="0" smtClean="0"/>
                  <a:t>around it .According </a:t>
                </a:r>
                <a:r>
                  <a:rPr lang="en-US" sz="2000" dirty="0"/>
                  <a:t>to Faraday’s law, the voltage induced in </a:t>
                </a:r>
                <a:r>
                  <a:rPr lang="en-US" sz="2000" dirty="0" smtClean="0"/>
                  <a:t>the </a:t>
                </a:r>
                <a:r>
                  <a:rPr lang="en-US" sz="2000" dirty="0"/>
                  <a:t>coil is proportional to the number of turns </a:t>
                </a:r>
                <a:r>
                  <a:rPr lang="en-US" sz="2000" i="1" dirty="0"/>
                  <a:t>N </a:t>
                </a:r>
                <a:r>
                  <a:rPr lang="en-US" sz="2000" dirty="0"/>
                  <a:t>and the time rate of </a:t>
                </a:r>
                <a:r>
                  <a:rPr lang="en-US" sz="2000" dirty="0" smtClean="0"/>
                  <a:t>change of </a:t>
                </a:r>
                <a:r>
                  <a:rPr lang="en-US" sz="2000" dirty="0"/>
                  <a:t>the magnetic </a:t>
                </a:r>
                <a:r>
                  <a:rPr lang="en-US" sz="2000" dirty="0" smtClean="0"/>
                  <a:t>flux,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; that is</a:t>
                </a:r>
                <a:r>
                  <a:rPr lang="en-US" sz="2000" dirty="0" smtClean="0"/>
                  <a:t>,</a:t>
                </a:r>
                <a:endParaRPr lang="en-US" sz="20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304800"/>
                <a:ext cx="4876800" cy="2246769"/>
              </a:xfrm>
              <a:prstGeom prst="rect">
                <a:avLst/>
              </a:prstGeom>
              <a:blipFill rotWithShape="1">
                <a:blip r:embed="rId3"/>
                <a:stretch>
                  <a:fillRect l="-1375" t="-1355" b="-37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5" t="33722" r="44336" b="57367"/>
          <a:stretch/>
        </p:blipFill>
        <p:spPr bwMode="auto">
          <a:xfrm>
            <a:off x="5367591" y="2487304"/>
            <a:ext cx="1777512" cy="1017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60360" y="3276600"/>
                <a:ext cx="875504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But the </a:t>
                </a:r>
                <a:r>
                  <a:rPr lang="en-US" sz="2000" dirty="0" smtClean="0"/>
                  <a:t>flux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  <a:ea typeface="Cambria Math"/>
                      </a:rPr>
                      <m:t>∅</m:t>
                    </m:r>
                  </m:oMath>
                </a14:m>
                <a:r>
                  <a:rPr lang="en-US" sz="2000" dirty="0" smtClean="0"/>
                  <a:t> </a:t>
                </a:r>
                <a:r>
                  <a:rPr lang="en-US" sz="2000" dirty="0"/>
                  <a:t>is produced by current </a:t>
                </a:r>
                <a:r>
                  <a:rPr lang="en-US" sz="2000" i="1" dirty="0" err="1"/>
                  <a:t>i</a:t>
                </a:r>
                <a:r>
                  <a:rPr lang="en-US" sz="2000" i="1" dirty="0"/>
                  <a:t> </a:t>
                </a:r>
                <a:r>
                  <a:rPr lang="en-US" sz="2000" dirty="0"/>
                  <a:t>so that any change in </a:t>
                </a:r>
                <a:r>
                  <a:rPr lang="en-US" sz="2000" dirty="0" smtClean="0"/>
                  <a:t>is caused </a:t>
                </a:r>
                <a:r>
                  <a:rPr lang="en-US" sz="2000" dirty="0"/>
                  <a:t>by a change in the current. Hence, </a:t>
                </a:r>
                <a:r>
                  <a:rPr lang="en-US" sz="2000" dirty="0" smtClean="0"/>
                  <a:t>above equation </a:t>
                </a:r>
                <a:r>
                  <a:rPr lang="en-US" sz="2000" dirty="0"/>
                  <a:t>can be written </a:t>
                </a:r>
                <a:r>
                  <a:rPr lang="en-US" sz="2000" dirty="0" smtClean="0"/>
                  <a:t>as</a:t>
                </a:r>
                <a:endParaRPr lang="en-US" sz="20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360" y="3276600"/>
                <a:ext cx="8755040" cy="707886"/>
              </a:xfrm>
              <a:prstGeom prst="rect">
                <a:avLst/>
              </a:prstGeom>
              <a:blipFill rotWithShape="1">
                <a:blip r:embed="rId5"/>
                <a:stretch>
                  <a:fillRect l="-696" t="-4310" b="-13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15" t="33722" r="42133" b="57509"/>
          <a:stretch/>
        </p:blipFill>
        <p:spPr bwMode="auto">
          <a:xfrm>
            <a:off x="1371600" y="4002683"/>
            <a:ext cx="2369901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92" t="44084" r="43886" b="48958"/>
          <a:stretch/>
        </p:blipFill>
        <p:spPr bwMode="auto">
          <a:xfrm>
            <a:off x="6256346" y="4027135"/>
            <a:ext cx="1677343" cy="84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92221" y="4278114"/>
            <a:ext cx="5453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But</a:t>
            </a:r>
            <a:endParaRPr lang="en-US" sz="20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50" t="52754" r="43885" b="38393"/>
          <a:stretch/>
        </p:blipFill>
        <p:spPr bwMode="auto">
          <a:xfrm>
            <a:off x="893339" y="5579365"/>
            <a:ext cx="1645014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62000" y="518160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819400" y="5069483"/>
            <a:ext cx="6324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inductance is commonly called </a:t>
            </a:r>
            <a:r>
              <a:rPr lang="en-US" sz="2000" i="1" dirty="0"/>
              <a:t>self-inductance</a:t>
            </a:r>
            <a:r>
              <a:rPr lang="en-US" sz="2000" dirty="0"/>
              <a:t>, because it </a:t>
            </a:r>
            <a:r>
              <a:rPr lang="en-US" sz="2000" dirty="0" smtClean="0"/>
              <a:t>relates the </a:t>
            </a:r>
            <a:r>
              <a:rPr lang="en-US" sz="2000" dirty="0"/>
              <a:t>voltage induced in a coil by a time-varying current in the same coil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0671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52" t="14039" r="7124" b="61923"/>
          <a:stretch/>
        </p:blipFill>
        <p:spPr bwMode="auto">
          <a:xfrm>
            <a:off x="245660" y="0"/>
            <a:ext cx="3151688" cy="1758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29" t="12453" r="32378" b="11427"/>
          <a:stretch/>
        </p:blipFill>
        <p:spPr bwMode="auto">
          <a:xfrm>
            <a:off x="3200400" y="381000"/>
            <a:ext cx="5784393" cy="6098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54851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50" t="43462" r="24857" b="50000"/>
          <a:stretch/>
        </p:blipFill>
        <p:spPr bwMode="auto">
          <a:xfrm>
            <a:off x="3124200" y="0"/>
            <a:ext cx="221876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659727"/>
            <a:ext cx="899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we refer to </a:t>
            </a:r>
            <a:r>
              <a:rPr lang="en-US" sz="2000" i="1" dirty="0"/>
              <a:t>M </a:t>
            </a:r>
            <a:r>
              <a:rPr lang="en-US" sz="2000" dirty="0"/>
              <a:t>as the mutual inductance between the two coils. </a:t>
            </a:r>
            <a:r>
              <a:rPr lang="en-US" sz="2000" dirty="0" smtClean="0"/>
              <a:t>Like self-inductance </a:t>
            </a:r>
            <a:r>
              <a:rPr lang="en-US" sz="2000" i="1" dirty="0"/>
              <a:t>L</a:t>
            </a:r>
            <a:r>
              <a:rPr lang="en-US" sz="2000" dirty="0"/>
              <a:t>, mutual inductance </a:t>
            </a:r>
            <a:r>
              <a:rPr lang="en-US" sz="2000" i="1" dirty="0"/>
              <a:t>M </a:t>
            </a:r>
            <a:r>
              <a:rPr lang="en-US" sz="2000" dirty="0"/>
              <a:t>is measured in henrys (H</a:t>
            </a:r>
            <a:r>
              <a:rPr lang="en-US" sz="2000" dirty="0" smtClean="0"/>
              <a:t>). Keep </a:t>
            </a:r>
            <a:r>
              <a:rPr lang="en-US" sz="2000" dirty="0"/>
              <a:t>in mind that mutual coupling only exists when the inductors </a:t>
            </a:r>
            <a:r>
              <a:rPr lang="en-US" sz="2000" dirty="0" smtClean="0"/>
              <a:t>or coils </a:t>
            </a:r>
            <a:r>
              <a:rPr lang="en-US" sz="2000" dirty="0"/>
              <a:t>are in close proximity, and the circuits are driven by </a:t>
            </a:r>
            <a:r>
              <a:rPr lang="en-US" sz="2000" dirty="0" smtClean="0"/>
              <a:t>time-varying sources</a:t>
            </a:r>
            <a:r>
              <a:rPr lang="en-US" sz="2000" dirty="0"/>
              <a:t>. We recall that inductors act like short circuits to dc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152400" y="2057400"/>
            <a:ext cx="8839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Mutual inductance is the ability of one inductor to induce a </a:t>
            </a:r>
            <a:r>
              <a:rPr lang="en-US" sz="2400" b="1" dirty="0" smtClean="0"/>
              <a:t>voltage across </a:t>
            </a:r>
            <a:r>
              <a:rPr lang="en-US" sz="2400" b="1" dirty="0"/>
              <a:t>a neighboring inductor, measured in henrys (H</a:t>
            </a:r>
            <a:r>
              <a:rPr lang="en-US" sz="2400" b="1" dirty="0" smtClean="0"/>
              <a:t>).</a:t>
            </a:r>
            <a:endParaRPr lang="en-US" sz="2400" b="1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65" t="25699" r="23777" b="21875"/>
          <a:stretch/>
        </p:blipFill>
        <p:spPr bwMode="auto">
          <a:xfrm>
            <a:off x="838200" y="3022978"/>
            <a:ext cx="2115403" cy="3835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11" t="31250" r="25560" b="14413"/>
          <a:stretch/>
        </p:blipFill>
        <p:spPr bwMode="auto">
          <a:xfrm>
            <a:off x="5029200" y="2852383"/>
            <a:ext cx="2033517" cy="3974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0975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067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If a current enters the dotted terminal of one coil, the reference </a:t>
            </a:r>
            <a:r>
              <a:rPr lang="en-US" sz="2000" dirty="0" smtClean="0"/>
              <a:t>polarity of </a:t>
            </a:r>
            <a:r>
              <a:rPr lang="en-US" sz="2000" dirty="0"/>
              <a:t>the mutual voltage in the second coil is positive at the </a:t>
            </a:r>
            <a:r>
              <a:rPr lang="en-US" sz="2000" dirty="0" smtClean="0"/>
              <a:t>dotted terminal </a:t>
            </a:r>
            <a:r>
              <a:rPr lang="en-US" sz="2000" dirty="0"/>
              <a:t>of the second coil.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b="1" dirty="0"/>
              <a:t>Alternatively</a:t>
            </a:r>
            <a:r>
              <a:rPr lang="en-US" sz="2000" b="1" dirty="0" smtClean="0"/>
              <a:t>,</a:t>
            </a:r>
          </a:p>
          <a:p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If a current leaves the dotted terminal of one coil, the reference polarity of the mutual voltage in the second coil is negative at the </a:t>
            </a:r>
            <a:r>
              <a:rPr lang="en-US" sz="2000" dirty="0" smtClean="0"/>
              <a:t>dotted terminal </a:t>
            </a:r>
            <a:r>
              <a:rPr lang="en-US" sz="2000" dirty="0"/>
              <a:t>of the second coil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7" t="13653" r="52644" b="45962"/>
          <a:stretch/>
        </p:blipFill>
        <p:spPr bwMode="auto">
          <a:xfrm>
            <a:off x="152400" y="2895600"/>
            <a:ext cx="3536886" cy="3315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8" t="32199" r="23462" b="58628"/>
          <a:stretch/>
        </p:blipFill>
        <p:spPr bwMode="auto">
          <a:xfrm>
            <a:off x="3591635" y="3016155"/>
            <a:ext cx="4462819" cy="671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02" t="45572" r="23236" b="43704"/>
          <a:stretch/>
        </p:blipFill>
        <p:spPr bwMode="auto">
          <a:xfrm>
            <a:off x="3689286" y="4553515"/>
            <a:ext cx="4587923" cy="78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934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7" t="57500" r="50000" b="18470"/>
          <a:stretch/>
        </p:blipFill>
        <p:spPr bwMode="auto">
          <a:xfrm>
            <a:off x="228600" y="0"/>
            <a:ext cx="46266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1" t="49207" r="28114" b="17397"/>
          <a:stretch/>
        </p:blipFill>
        <p:spPr bwMode="auto">
          <a:xfrm>
            <a:off x="2667000" y="1905000"/>
            <a:ext cx="6175391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7438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296</Words>
  <Application>Microsoft Office PowerPoint</Application>
  <PresentationFormat>On-screen Show (4:3)</PresentationFormat>
  <Paragraphs>12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Chapter 13</vt:lpstr>
      <vt:lpstr>PowerPoint Presentation</vt:lpstr>
      <vt:lpstr>PowerPoint Presentation</vt:lpstr>
      <vt:lpstr>Mutual Inductance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</dc:creator>
  <cp:lastModifiedBy>Windows User</cp:lastModifiedBy>
  <cp:revision>9</cp:revision>
  <dcterms:created xsi:type="dcterms:W3CDTF">2006-08-16T00:00:00Z</dcterms:created>
  <dcterms:modified xsi:type="dcterms:W3CDTF">2020-12-24T12:57:19Z</dcterms:modified>
</cp:coreProperties>
</file>